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73" r:id="rId2"/>
    <p:sldId id="290" r:id="rId3"/>
    <p:sldId id="287" r:id="rId4"/>
    <p:sldId id="292" r:id="rId5"/>
    <p:sldId id="288" r:id="rId6"/>
    <p:sldId id="289" r:id="rId7"/>
    <p:sldId id="260" r:id="rId8"/>
    <p:sldId id="293" r:id="rId9"/>
    <p:sldId id="262" r:id="rId10"/>
    <p:sldId id="294" r:id="rId11"/>
    <p:sldId id="296" r:id="rId12"/>
    <p:sldId id="297" r:id="rId13"/>
    <p:sldId id="298" r:id="rId14"/>
    <p:sldId id="299" r:id="rId15"/>
    <p:sldId id="300" r:id="rId16"/>
    <p:sldId id="303" r:id="rId17"/>
    <p:sldId id="302" r:id="rId18"/>
    <p:sldId id="274" r:id="rId19"/>
    <p:sldId id="308" r:id="rId20"/>
    <p:sldId id="309" r:id="rId21"/>
    <p:sldId id="310" r:id="rId22"/>
    <p:sldId id="311" r:id="rId23"/>
  </p:sldIdLst>
  <p:sldSz cx="9144000" cy="6858000" type="screen4x3"/>
  <p:notesSz cx="6815138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8045F8-C7C0-4CD7-9ABB-457E6493E1FC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516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7900"/>
            <a:ext cx="5453062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6E2CE-E154-4799-8EEA-36F0AE42D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038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5A108D-D00A-433A-B1F5-20C0691C670F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09E4-A6CA-475B-9D8B-C770C942FAAF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F131-DB97-453A-B996-AB816FD9C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BE30-94C6-44F3-A89F-DAA64427D3CE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D460-93FA-4BD4-B467-7D6B6BA98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5BDB-C9F3-4120-AB5B-14546E3358CB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CF95-1B75-4B1E-9C80-35358EB03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203C-1BB0-413F-A6D3-767CB5C8639B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A237-162B-4B7D-ADD2-D974F154D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1DFD-976B-403E-8DE4-0C7FA5427F75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F910-054D-4333-BB07-5F1D5C039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161C-6A06-4A4B-BC84-88FA3F1655DD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78D6-FE47-472B-B0F0-43F92A60E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F8B2-1B1B-423C-A75E-62289644DC22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B7F1-CF98-4FED-9425-82389DB19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BFF0-67A9-4441-A2C7-95FEAA42F941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BC17-D285-452D-9923-F6B491160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0B74-C321-4E77-A0D8-B31F37FD76A6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EF09-D6F2-459F-AFE5-01FD7D98CA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D420-B77B-48FE-805A-871732C438F0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7221-5702-4EB2-A7AD-0A297CB743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F34A-F1DB-4028-A17F-0076AABCF8EA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E80F-1E08-45AE-986D-9F8AADCA1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07EEDF-C7DE-4E5B-9BEF-AF8DC528E3B0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0FCC8-DE30-4044-B2A3-4770B2D7D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oleObject" Target="../embeddings/oleObject4.bin" /><Relationship Id="rId7" Type="http://schemas.openxmlformats.org/officeDocument/2006/relationships/image" Target="../media/image17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emf" /><Relationship Id="rId9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 /><Relationship Id="rId7" Type="http://schemas.openxmlformats.org/officeDocument/2006/relationships/image" Target="../media/image25.emf" /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emf" /><Relationship Id="rId5" Type="http://schemas.openxmlformats.org/officeDocument/2006/relationships/image" Target="../media/image23.png" /><Relationship Id="rId4" Type="http://schemas.openxmlformats.org/officeDocument/2006/relationships/image" Target="../media/image22.emf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 /><Relationship Id="rId3" Type="http://schemas.openxmlformats.org/officeDocument/2006/relationships/image" Target="../media/image20.emf" /><Relationship Id="rId7" Type="http://schemas.openxmlformats.org/officeDocument/2006/relationships/image" Target="../media/image24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22.emf" /><Relationship Id="rId4" Type="http://schemas.openxmlformats.org/officeDocument/2006/relationships/image" Target="../media/image21.e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24.emf" /><Relationship Id="rId4" Type="http://schemas.openxmlformats.org/officeDocument/2006/relationships/image" Target="../media/image2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1.emf" /><Relationship Id="rId5" Type="http://schemas.openxmlformats.org/officeDocument/2006/relationships/image" Target="../media/image30.emf" /><Relationship Id="rId4" Type="http://schemas.openxmlformats.org/officeDocument/2006/relationships/image" Target="../media/image29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 /><Relationship Id="rId3" Type="http://schemas.openxmlformats.org/officeDocument/2006/relationships/image" Target="../media/image40.png" /><Relationship Id="rId7" Type="http://schemas.openxmlformats.org/officeDocument/2006/relationships/image" Target="../media/image44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Relationship Id="rId9" Type="http://schemas.openxmlformats.org/officeDocument/2006/relationships/image" Target="../media/image46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 /><Relationship Id="rId3" Type="http://schemas.openxmlformats.org/officeDocument/2006/relationships/image" Target="../media/image40.png" /><Relationship Id="rId7" Type="http://schemas.openxmlformats.org/officeDocument/2006/relationships/image" Target="../media/image44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Relationship Id="rId9" Type="http://schemas.openxmlformats.org/officeDocument/2006/relationships/image" Target="../media/image46.pn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oleObject" Target="../embeddings/oleObject1.bin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emf" /><Relationship Id="rId9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oleObject" Target="../embeddings/oleObject2.bin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emf" /><Relationship Id="rId9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oleObject" Target="../embeddings/oleObject3.bin" /><Relationship Id="rId7" Type="http://schemas.openxmlformats.org/officeDocument/2006/relationships/image" Target="../media/image17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emf" /><Relationship Id="rId9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6238" y="981075"/>
          <a:ext cx="8535988" cy="2276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98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Бірыңғай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диспетчерлік қызмет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Терроризмге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қарсы  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Қауырт желі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Жедел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медициналық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жәрдем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4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7" name="Рисунок 18" descr="скорая помощь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63" y="3716338"/>
            <a:ext cx="2446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15" descr="экстр.служб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20716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Рисунок 16" descr="полиц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57346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19" descr="180px-Coat_of_arms_knb1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163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"/>
          <p:cNvGrpSpPr>
            <a:grpSpLocks/>
          </p:cNvGrpSpPr>
          <p:nvPr/>
        </p:nvGrpSpPr>
        <p:grpSpPr bwMode="auto">
          <a:xfrm>
            <a:off x="4572000" y="500063"/>
            <a:ext cx="4224338" cy="5773737"/>
            <a:chOff x="4572000" y="500063"/>
            <a:chExt cx="4224338" cy="5773737"/>
          </a:xfrm>
        </p:grpSpPr>
        <p:graphicFrame>
          <p:nvGraphicFramePr>
            <p:cNvPr id="11268" name="Object 66"/>
            <p:cNvGraphicFramePr>
              <a:graphicFrameLocks noChangeAspect="1"/>
            </p:cNvGraphicFramePr>
            <p:nvPr/>
          </p:nvGraphicFramePr>
          <p:xfrm>
            <a:off x="4572000" y="3000375"/>
            <a:ext cx="901700" cy="2662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CorelDRAW" r:id="rId3" imgW="628560" imgH="1855440" progId="">
                    <p:embed/>
                  </p:oleObj>
                </mc:Choice>
                <mc:Fallback>
                  <p:oleObj name="CorelDRAW" r:id="rId3" imgW="628560" imgH="1855440" progId="">
                    <p:embed/>
                    <p:pic>
                      <p:nvPicPr>
                        <p:cNvPr id="11268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000375"/>
                          <a:ext cx="901700" cy="2662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69" name="Рисунок 18" descr="толпа людей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500063"/>
              <a:ext cx="2071688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Рисунок 19" descr="запрет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6313" y="714375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Рисунок 20" descr="шарф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29313" y="4214813"/>
              <a:ext cx="2643187" cy="205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Рисунок 21" descr="очки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29313" y="3000375"/>
              <a:ext cx="2357437" cy="126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Рисунок 22" descr="Sports-Running-Man-icon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58000" y="571500"/>
              <a:ext cx="1938338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119063" y="260350"/>
            <a:ext cx="444658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при терактах в местах массового скопления людей</a:t>
            </a:r>
          </a:p>
          <a:p>
            <a:pPr eaLnBrk="1" hangingPunct="1"/>
            <a:endParaRPr lang="ru-RU" altLang="ru-RU" sz="17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Избегайте толпы, группы людей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Старайтесь передвигаться один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Во избежание удушья снимите галстук (</a:t>
            </a:r>
            <a:r>
              <a:rPr lang="ru-RU" altLang="ru-RU" sz="1700" b="1" i="1">
                <a:latin typeface="Times New Roman" pitchFamily="18" charset="0"/>
                <a:cs typeface="Times New Roman" pitchFamily="18" charset="0"/>
              </a:rPr>
              <a:t>шарф, платок и др.)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Избавьтесь от ненужных вещей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Согните руки в локтях, прижмите их к туловищу, защищая диафрагму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Застегните все пуговицы на вашей одежде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двигайтесь против толпы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Если вы упали, то постарайтесь защитить голову руками и быстро встать с земли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719137"/>
          </a:xfrm>
        </p:spPr>
        <p:txBody>
          <a:bodyPr/>
          <a:lstStyle/>
          <a:p>
            <a:pPr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Егер С</a:t>
            </a:r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ізге теракт қаупі туралы қоңырау немесе хат келіп түссе</a:t>
            </a:r>
            <a:endParaRPr lang="ru-RU" altLang="ru-RU" sz="1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9238" y="876300"/>
            <a:ext cx="6121400" cy="4586288"/>
          </a:xfrm>
        </p:spPr>
        <p:txBody>
          <a:bodyPr/>
          <a:lstStyle/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Әңгіменің нақты мазмұнын есте сақтауға тырысыңыз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Сөйлеу мәнерін, дауыс ерекшеліктерін, өзгеше сөздер мен сөз орамдарын белгілеңіз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Дыбыстық фонды аулауға тырысыңыз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Әңгімені диктофонға жазып алуға тырысыңыз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Тұтқаны қоймай тұрып, қоңырау түскен телефонның нөмірін жазып алуға тырысыңыз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Қауіпсіздік қызмет және құқық қорғау органдары қызметкерлерін дереу хабардар етіңіз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Қорқытуы бар хатты басшылыққа көрсетіңіз,</a:t>
            </a: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 қызметкерлерге бермеңіз және хабарламаңыз</a:t>
            </a:r>
          </a:p>
          <a:p>
            <a:pPr eaLnBrk="1" hangingPunct="1"/>
            <a:endParaRPr lang="kk-KZ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Полиция қызметкерлерін шақырыңыз </a:t>
            </a:r>
            <a:endParaRPr lang="ru-RU" altLang="ru-RU" sz="17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2" name="Группа 3"/>
          <p:cNvGrpSpPr>
            <a:grpSpLocks/>
          </p:cNvGrpSpPr>
          <p:nvPr/>
        </p:nvGrpSpPr>
        <p:grpSpPr bwMode="auto">
          <a:xfrm>
            <a:off x="273050" y="876300"/>
            <a:ext cx="1655763" cy="5305425"/>
            <a:chOff x="272677" y="875978"/>
            <a:chExt cx="1655821" cy="5306167"/>
          </a:xfrm>
        </p:grpSpPr>
        <p:pic>
          <p:nvPicPr>
            <p:cNvPr id="12297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677" y="875978"/>
              <a:ext cx="127672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8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77" y="3008137"/>
              <a:ext cx="1296144" cy="151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9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677" y="4808166"/>
              <a:ext cx="1655821" cy="1373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293" name="Группа 4"/>
          <p:cNvGrpSpPr>
            <a:grpSpLocks/>
          </p:cNvGrpSpPr>
          <p:nvPr/>
        </p:nvGrpSpPr>
        <p:grpSpPr bwMode="auto">
          <a:xfrm>
            <a:off x="7451725" y="981075"/>
            <a:ext cx="1571625" cy="5305425"/>
            <a:chOff x="7452320" y="980728"/>
            <a:chExt cx="1571625" cy="5306515"/>
          </a:xfrm>
        </p:grpSpPr>
        <p:pic>
          <p:nvPicPr>
            <p:cNvPr id="12294" name="Рисунок 25" descr="phonebook_40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2320" y="2618035"/>
              <a:ext cx="157162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71704" y="980728"/>
              <a:ext cx="11207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6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34054" y="4703067"/>
              <a:ext cx="136695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827088" y="188913"/>
            <a:ext cx="71294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Вам поступил звонок или письмо с угрозой теракта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549400" y="836613"/>
            <a:ext cx="561498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Постарайтесь запомнить точное содержание разговора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Отметить манеру речи, особенности голоса, характерные слова и обороты речи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Попытайтесь уловить звуковой фон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Постарайтесь записать разговор  на диктофон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опуская трубку, постарайтесь записать номер телефона с которого поступил звонок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Немедленно сообщите сотрудникам службы безопасности и правоохранительных служб</a:t>
            </a:r>
          </a:p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Покажите письмо с угрозой руководству, не передавайте и не сообщайте другим сотрудникам </a:t>
            </a:r>
          </a:p>
          <a:p>
            <a:pPr algn="ctr"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Вызовите сотрудников полиции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6" name="Группа 3"/>
          <p:cNvGrpSpPr>
            <a:grpSpLocks/>
          </p:cNvGrpSpPr>
          <p:nvPr/>
        </p:nvGrpSpPr>
        <p:grpSpPr bwMode="auto">
          <a:xfrm>
            <a:off x="273050" y="876300"/>
            <a:ext cx="1655763" cy="5305425"/>
            <a:chOff x="272677" y="875978"/>
            <a:chExt cx="1655821" cy="5306167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77" y="875978"/>
              <a:ext cx="127672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2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677" y="3008137"/>
              <a:ext cx="1296144" cy="151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3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677" y="4808166"/>
              <a:ext cx="1655821" cy="1373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317" name="Группа 7"/>
          <p:cNvGrpSpPr>
            <a:grpSpLocks/>
          </p:cNvGrpSpPr>
          <p:nvPr/>
        </p:nvGrpSpPr>
        <p:grpSpPr bwMode="auto">
          <a:xfrm>
            <a:off x="7451725" y="981075"/>
            <a:ext cx="1571625" cy="5305425"/>
            <a:chOff x="7452320" y="980728"/>
            <a:chExt cx="1571625" cy="5306515"/>
          </a:xfrm>
        </p:grpSpPr>
        <p:pic>
          <p:nvPicPr>
            <p:cNvPr id="13318" name="Рисунок 25" descr="phonebook_40497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2320" y="2618035"/>
              <a:ext cx="157162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71704" y="980728"/>
              <a:ext cx="11207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0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34054" y="4703067"/>
              <a:ext cx="136695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79388" y="19050"/>
            <a:ext cx="8713787" cy="746125"/>
          </a:xfrm>
        </p:spPr>
        <p:txBody>
          <a:bodyPr/>
          <a:lstStyle/>
          <a:p>
            <a:pPr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 жасалған жарылғыш құрылғыларды қалай тануға болады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92150"/>
            <a:ext cx="3959225" cy="615950"/>
          </a:xfrm>
        </p:spPr>
        <p:txBody>
          <a:bodyPr/>
          <a:lstStyle/>
          <a:p>
            <a:pPr eaLnBrk="1" hangingPunct="1"/>
            <a:r>
              <a:rPr lang="kk-KZ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Жарылғыш құрылғылардың айқын белгілері болып табылады: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5286375" y="765175"/>
            <a:ext cx="35274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Жарылғыш құрылғыларды тапқан кездегі әрекеттер: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 r="2293"/>
          <a:stretch>
            <a:fillRect/>
          </a:stretch>
        </p:blipFill>
        <p:spPr bwMode="auto">
          <a:xfrm>
            <a:off x="311150" y="1379538"/>
            <a:ext cx="35480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 t="11803"/>
          <a:stretch>
            <a:fillRect/>
          </a:stretch>
        </p:blipFill>
        <p:spPr bwMode="auto">
          <a:xfrm>
            <a:off x="179388" y="3119438"/>
            <a:ext cx="37544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1365250"/>
            <a:ext cx="3527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4572000" y="2222500"/>
            <a:ext cx="23701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Затқа жақын маңда ұялы телефонды, радиостанцияны қолдануға тыйым салынады</a:t>
            </a:r>
          </a:p>
        </p:txBody>
      </p:sp>
      <p:sp>
        <p:nvSpPr>
          <p:cNvPr id="14345" name="Прямоугольник 6"/>
          <p:cNvSpPr>
            <a:spLocks noChangeArrowheads="1"/>
          </p:cNvSpPr>
          <p:nvPr/>
        </p:nvSpPr>
        <p:spPr bwMode="auto">
          <a:xfrm>
            <a:off x="7221538" y="2165350"/>
            <a:ext cx="19224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Затты қолмен ұстауға, жылжытуға, ашуға тыйым салынады және т.б</a:t>
            </a:r>
          </a:p>
        </p:txBody>
      </p:sp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8425" y="3392488"/>
            <a:ext cx="112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7" name="Прямоугольник 7"/>
          <p:cNvSpPr>
            <a:spLocks noChangeArrowheads="1"/>
          </p:cNvSpPr>
          <p:nvPr/>
        </p:nvSpPr>
        <p:spPr bwMode="auto">
          <a:xfrm>
            <a:off x="4572000" y="3460750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Күдікті заттың табылғаны туралы </a:t>
            </a:r>
          </a:p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дереу полицияға хабарлаңыз</a:t>
            </a:r>
          </a:p>
        </p:txBody>
      </p:sp>
      <p:sp>
        <p:nvSpPr>
          <p:cNvPr id="14348" name="Прямоугольник 8"/>
          <p:cNvSpPr>
            <a:spLocks noChangeArrowheads="1"/>
          </p:cNvSpPr>
          <p:nvPr/>
        </p:nvSpPr>
        <p:spPr bwMode="auto">
          <a:xfrm>
            <a:off x="4570413" y="4095750"/>
            <a:ext cx="27860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Мүмкіндік болса затты оқшаулап, бөгде адамдарды жолатпаңыз, полиция қызметкерлерінің келуін күтіңіз</a:t>
            </a:r>
          </a:p>
        </p:txBody>
      </p:sp>
      <p:pic>
        <p:nvPicPr>
          <p:cNvPr id="1434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581525"/>
            <a:ext cx="1254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0" name="Прямоугольник 9"/>
          <p:cNvSpPr>
            <a:spLocks noChangeArrowheads="1"/>
          </p:cNvSpPr>
          <p:nvPr/>
        </p:nvSpPr>
        <p:spPr bwMode="auto">
          <a:xfrm>
            <a:off x="4572000" y="5373688"/>
            <a:ext cx="3168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Жарылғыш құрылғыны залалсыздандару тек құқық қорғау органдарының қызметкерлерімен жүзеге асырылады</a:t>
            </a:r>
          </a:p>
        </p:txBody>
      </p:sp>
      <p:sp>
        <p:nvSpPr>
          <p:cNvPr id="14351" name="Прямоугольник 1"/>
          <p:cNvSpPr>
            <a:spLocks noChangeArrowheads="1"/>
          </p:cNvSpPr>
          <p:nvPr/>
        </p:nvSpPr>
        <p:spPr bwMode="auto">
          <a:xfrm>
            <a:off x="277813" y="2643188"/>
            <a:ext cx="4572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 Күдікті заттар: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79388" y="19050"/>
            <a:ext cx="8713787" cy="457200"/>
          </a:xfrm>
        </p:spPr>
        <p:txBody>
          <a:bodyPr/>
          <a:lstStyle/>
          <a:p>
            <a:pPr eaLnBrk="1" hangingPunct="1"/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распознать самодельное взрывное устройство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49275"/>
            <a:ext cx="3959225" cy="615950"/>
          </a:xfrm>
        </p:spPr>
        <p:txBody>
          <a:bodyPr/>
          <a:lstStyle/>
          <a:p>
            <a:pPr eaLnBrk="1" hangingPunct="1"/>
            <a:r>
              <a:rPr lang="ru-RU" alt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Самыми явными признаками взрывных устройств являются: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5292725" y="549275"/>
            <a:ext cx="35274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Действия при обнаружении взрывного устройства: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725" y="1163638"/>
            <a:ext cx="3527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4189413" y="1974850"/>
            <a:ext cx="2501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Вблизи запрещается пользоваться мобильными телефонами, радиостанциями</a:t>
            </a: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6689725" y="1963738"/>
            <a:ext cx="2454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latin typeface="Times New Roman" pitchFamily="18" charset="0"/>
                <a:cs typeface="Times New Roman" pitchFamily="18" charset="0"/>
              </a:rPr>
              <a:t>Запрещается прикасаться к предмету руками, передвигать, вскрывать и т.д.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8" y="3168650"/>
            <a:ext cx="105251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9" name="Прямоугольник 12"/>
          <p:cNvSpPr>
            <a:spLocks noChangeArrowheads="1"/>
          </p:cNvSpPr>
          <p:nvPr/>
        </p:nvSpPr>
        <p:spPr bwMode="auto">
          <a:xfrm>
            <a:off x="4189413" y="3035300"/>
            <a:ext cx="3168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Немедленно сообщите об обнаруженном подозрительном предмете в полицию</a:t>
            </a:r>
          </a:p>
        </p:txBody>
      </p:sp>
      <p:sp>
        <p:nvSpPr>
          <p:cNvPr id="15370" name="Прямоугольник 13"/>
          <p:cNvSpPr>
            <a:spLocks noChangeArrowheads="1"/>
          </p:cNvSpPr>
          <p:nvPr/>
        </p:nvSpPr>
        <p:spPr bwMode="auto">
          <a:xfrm>
            <a:off x="4216400" y="3906838"/>
            <a:ext cx="2857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По возможности оградить предмет, исключить к нему доступ посторонних лиц, дождаться прибытия сотрудников полиции</a:t>
            </a:r>
          </a:p>
        </p:txBody>
      </p:sp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0775" y="4397375"/>
            <a:ext cx="13985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2" name="Прямоугольник 15"/>
          <p:cNvSpPr>
            <a:spLocks noChangeArrowheads="1"/>
          </p:cNvSpPr>
          <p:nvPr/>
        </p:nvSpPr>
        <p:spPr bwMode="auto">
          <a:xfrm>
            <a:off x="4216400" y="5159375"/>
            <a:ext cx="2787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Обезвреживание взрывного устройства производится только сотрудниками правоохранительных органов</a:t>
            </a:r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228725"/>
            <a:ext cx="32035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3"/>
          <p:cNvPicPr>
            <a:picLocks noChangeAspect="1" noChangeArrowheads="1"/>
          </p:cNvPicPr>
          <p:nvPr/>
        </p:nvPicPr>
        <p:blipFill>
          <a:blip r:embed="rId6"/>
          <a:srcRect t="11871"/>
          <a:stretch>
            <a:fillRect/>
          </a:stretch>
        </p:blipFill>
        <p:spPr bwMode="auto">
          <a:xfrm>
            <a:off x="107950" y="2819400"/>
            <a:ext cx="34909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5" name="Прямоугольник 1"/>
          <p:cNvSpPr>
            <a:spLocks noChangeArrowheads="1"/>
          </p:cNvSpPr>
          <p:nvPr/>
        </p:nvSpPr>
        <p:spPr bwMode="auto">
          <a:xfrm>
            <a:off x="212725" y="2274888"/>
            <a:ext cx="4572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Подозрительные предметы: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0"/>
          <p:cNvGrpSpPr>
            <a:grpSpLocks/>
          </p:cNvGrpSpPr>
          <p:nvPr/>
        </p:nvGrpSpPr>
        <p:grpSpPr bwMode="auto">
          <a:xfrm>
            <a:off x="0" y="115888"/>
            <a:ext cx="8964613" cy="6405562"/>
            <a:chOff x="-1" y="116632"/>
            <a:chExt cx="8964461" cy="6405481"/>
          </a:xfrm>
        </p:grpSpPr>
        <p:pic>
          <p:nvPicPr>
            <p:cNvPr id="1638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47233" y="1021085"/>
              <a:ext cx="19526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891" y="2047178"/>
              <a:ext cx="1562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8344" y="3158133"/>
              <a:ext cx="16764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2160" y="3828241"/>
              <a:ext cx="129614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2508" y="4718297"/>
              <a:ext cx="13620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2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0356" y="5612059"/>
              <a:ext cx="1495425" cy="59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393" name="Прямоугольник 3"/>
            <p:cNvSpPr>
              <a:spLocks noChangeArrowheads="1"/>
            </p:cNvSpPr>
            <p:nvPr/>
          </p:nvSpPr>
          <p:spPr bwMode="auto">
            <a:xfrm>
              <a:off x="132655" y="116632"/>
              <a:ext cx="8613551" cy="353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Теракт қаупі төнген жағдайдағы тұрғындардың іс-әрекеті</a:t>
              </a:r>
            </a:p>
          </p:txBody>
        </p:sp>
        <p:sp>
          <p:nvSpPr>
            <p:cNvPr id="16394" name="Прямоугольник 4"/>
            <p:cNvSpPr>
              <a:spLocks noChangeArrowheads="1"/>
            </p:cNvSpPr>
            <p:nvPr/>
          </p:nvSpPr>
          <p:spPr bwMode="auto">
            <a:xfrm>
              <a:off x="88851" y="882884"/>
              <a:ext cx="6336704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Жедел эвакуацияға дайындалыңыз. Ол үшін сөмкеге құжаттарды, ақша, біраз азық-түлік салып алыңыздар. Ысқырықтың болғаны дұрыс</a:t>
              </a:r>
            </a:p>
          </p:txBody>
        </p:sp>
        <p:sp>
          <p:nvSpPr>
            <p:cNvPr id="16395" name="Прямоугольник 5"/>
            <p:cNvSpPr>
              <a:spLocks noChangeArrowheads="1"/>
            </p:cNvSpPr>
            <p:nvPr/>
          </p:nvSpPr>
          <p:spPr bwMode="auto">
            <a:xfrm>
              <a:off x="1979684" y="1913397"/>
              <a:ext cx="6984776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Сырқат және қарт адамдарға эвакуацияға дайындалуға көмектесу. Қылтималар </a:t>
              </a:r>
              <a:r>
                <a:rPr lang="tr-TR" altLang="ru-RU" sz="1700" b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балкондар</a:t>
              </a:r>
              <a:r>
                <a:rPr lang="tr-TR" altLang="ru-RU" sz="1700" b="1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 мен лоджиялардан жанар-жағармай және тез жанғыш заттарды алып тастаңыз</a:t>
              </a:r>
            </a:p>
          </p:txBody>
        </p:sp>
        <p:sp>
          <p:nvSpPr>
            <p:cNvPr id="16396" name="Прямоугольник 6"/>
            <p:cNvSpPr>
              <a:spLocks noChangeArrowheads="1"/>
            </p:cNvSpPr>
            <p:nvPr/>
          </p:nvSpPr>
          <p:spPr bwMode="auto">
            <a:xfrm>
              <a:off x="-1" y="2951078"/>
              <a:ext cx="6942509" cy="877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Алғашқы медициналық көмек көрсету үшін йод, бинт, мақта және басқа да медициналық құралдарды дайындау. Көршілеріңізбен өзара көмек көрсету туралы </a:t>
              </a:r>
              <a:r>
                <a:rPr lang="kk-KZ" altLang="ru-RU" sz="1700" b="1">
                  <a:latin typeface="Times New Roman" pitchFamily="18" charset="0"/>
                  <a:cs typeface="Times New Roman" pitchFamily="18" charset="0"/>
                </a:rPr>
                <a:t>келісіп </a:t>
              </a:r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алыңыздар</a:t>
              </a:r>
            </a:p>
          </p:txBody>
        </p:sp>
        <p:sp>
          <p:nvSpPr>
            <p:cNvPr id="16397" name="Прямоугольник 7"/>
            <p:cNvSpPr>
              <a:spLocks noChangeArrowheads="1"/>
            </p:cNvSpPr>
            <p:nvPr/>
          </p:nvSpPr>
          <p:spPr bwMode="auto">
            <a:xfrm>
              <a:off x="0" y="4052971"/>
              <a:ext cx="601216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Адамдар көп жиналатын орындардан аулақ болыңыздар</a:t>
              </a:r>
            </a:p>
          </p:txBody>
        </p:sp>
        <p:sp>
          <p:nvSpPr>
            <p:cNvPr id="16398" name="Прямоугольник 8"/>
            <p:cNvSpPr>
              <a:spLocks noChangeArrowheads="1"/>
            </p:cNvSpPr>
            <p:nvPr/>
          </p:nvSpPr>
          <p:spPr bwMode="auto">
            <a:xfrm>
              <a:off x="-1" y="4746550"/>
              <a:ext cx="642555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Теледидар мен радиоқабылдағышты әрқашан қосылған жағдайда ұстау</a:t>
              </a:r>
            </a:p>
          </p:txBody>
        </p:sp>
        <p:pic>
          <p:nvPicPr>
            <p:cNvPr id="16399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11044" y="4759275"/>
              <a:ext cx="629022" cy="43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00" name="Прямоугольник 9"/>
            <p:cNvSpPr>
              <a:spLocks noChangeArrowheads="1"/>
            </p:cNvSpPr>
            <p:nvPr/>
          </p:nvSpPr>
          <p:spPr bwMode="auto">
            <a:xfrm>
              <a:off x="0" y="5644960"/>
              <a:ext cx="7164285" cy="877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Жедел қызметтерді шақыру үшін немесе құқық қорғау органдарына ақпарат беру үшін телефон нөмірлерінің тізімін көзге түсетін жерде ұстау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"/>
          <p:cNvGrpSpPr>
            <a:grpSpLocks/>
          </p:cNvGrpSpPr>
          <p:nvPr/>
        </p:nvGrpSpPr>
        <p:grpSpPr bwMode="auto">
          <a:xfrm>
            <a:off x="0" y="115888"/>
            <a:ext cx="8985250" cy="6405562"/>
            <a:chOff x="-2" y="116632"/>
            <a:chExt cx="8985223" cy="6405491"/>
          </a:xfrm>
        </p:grpSpPr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0232" y="1037640"/>
              <a:ext cx="19526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866" y="1972070"/>
              <a:ext cx="1562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8344" y="3158133"/>
              <a:ext cx="16764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4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2160" y="3828241"/>
              <a:ext cx="129614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2508" y="4718297"/>
              <a:ext cx="13620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6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90356" y="5612059"/>
              <a:ext cx="1495425" cy="59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7" name="Прямоугольник 8"/>
            <p:cNvSpPr>
              <a:spLocks noChangeArrowheads="1"/>
            </p:cNvSpPr>
            <p:nvPr/>
          </p:nvSpPr>
          <p:spPr bwMode="auto">
            <a:xfrm>
              <a:off x="132655" y="116632"/>
              <a:ext cx="86135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		    Действия населения при угрозе теракта</a:t>
              </a:r>
            </a:p>
          </p:txBody>
        </p:sp>
        <p:sp>
          <p:nvSpPr>
            <p:cNvPr id="17418" name="Прямоугольник 9"/>
            <p:cNvSpPr>
              <a:spLocks noChangeArrowheads="1"/>
            </p:cNvSpPr>
            <p:nvPr/>
          </p:nvSpPr>
          <p:spPr bwMode="auto">
            <a:xfrm>
              <a:off x="128390" y="898276"/>
              <a:ext cx="6336704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Подготовиться к экстренной эвакуации. Для этого необходимо сложить в сумку документы, деньги, немного продуктов. Желательно иметь свисток</a:t>
              </a:r>
            </a:p>
          </p:txBody>
        </p:sp>
        <p:sp>
          <p:nvSpPr>
            <p:cNvPr id="17419" name="Прямоугольник 10"/>
            <p:cNvSpPr>
              <a:spLocks noChangeArrowheads="1"/>
            </p:cNvSpPr>
            <p:nvPr/>
          </p:nvSpPr>
          <p:spPr bwMode="auto">
            <a:xfrm>
              <a:off x="2000445" y="1838290"/>
              <a:ext cx="6984776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Помочь больным и престарелым подготовиться к эвакуации. Убрать с балконов и лоджий горюче-смазочные и легковоспламеняющиеся  материалы</a:t>
              </a:r>
            </a:p>
          </p:txBody>
        </p:sp>
        <p:sp>
          <p:nvSpPr>
            <p:cNvPr id="17420" name="Прямоугольник 11"/>
            <p:cNvSpPr>
              <a:spLocks noChangeArrowheads="1"/>
            </p:cNvSpPr>
            <p:nvPr/>
          </p:nvSpPr>
          <p:spPr bwMode="auto">
            <a:xfrm>
              <a:off x="-1" y="2951078"/>
              <a:ext cx="7380313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Подготовить йод, бинты, вату и другие медицинские средства для оказания первой медицинской помощи. Договоритесь с соседями об оказаний взаимопомощи</a:t>
              </a:r>
            </a:p>
          </p:txBody>
        </p:sp>
        <p:sp>
          <p:nvSpPr>
            <p:cNvPr id="17421" name="Прямоугольник 12"/>
            <p:cNvSpPr>
              <a:spLocks noChangeArrowheads="1"/>
            </p:cNvSpPr>
            <p:nvPr/>
          </p:nvSpPr>
          <p:spPr bwMode="auto">
            <a:xfrm>
              <a:off x="0" y="4052971"/>
              <a:ext cx="601216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Избегайте мест скопления людей</a:t>
              </a:r>
            </a:p>
          </p:txBody>
        </p:sp>
        <p:sp>
          <p:nvSpPr>
            <p:cNvPr id="17422" name="Прямоугольник 13"/>
            <p:cNvSpPr>
              <a:spLocks noChangeArrowheads="1"/>
            </p:cNvSpPr>
            <p:nvPr/>
          </p:nvSpPr>
          <p:spPr bwMode="auto">
            <a:xfrm>
              <a:off x="-2" y="4798501"/>
              <a:ext cx="6465096" cy="353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Держать постоянно включенным телевизор и радиоприемник</a:t>
              </a:r>
            </a:p>
          </p:txBody>
        </p:sp>
        <p:pic>
          <p:nvPicPr>
            <p:cNvPr id="17423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13486" y="4800253"/>
              <a:ext cx="629022" cy="43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24" name="Прямоугольник 15"/>
            <p:cNvSpPr>
              <a:spLocks noChangeArrowheads="1"/>
            </p:cNvSpPr>
            <p:nvPr/>
          </p:nvSpPr>
          <p:spPr bwMode="auto">
            <a:xfrm>
              <a:off x="-1" y="5644960"/>
              <a:ext cx="7164288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700" b="1">
                  <a:latin typeface="Times New Roman" pitchFamily="18" charset="0"/>
                  <a:cs typeface="Times New Roman" pitchFamily="18" charset="0"/>
                </a:rPr>
                <a:t>Держать на видном месте список телефонов для вызова экстренных служб или передачи экстренной информации в правоохранительные органы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463" y="5530850"/>
            <a:ext cx="18843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Егер толық сеніміңіз болмаса, қашуға тырыспаңыз</a:t>
            </a: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Группа 2"/>
          <p:cNvGrpSpPr>
            <a:grpSpLocks/>
          </p:cNvGrpSpPr>
          <p:nvPr/>
        </p:nvGrpSpPr>
        <p:grpSpPr bwMode="auto">
          <a:xfrm>
            <a:off x="23813" y="244475"/>
            <a:ext cx="8175625" cy="5360988"/>
            <a:chOff x="-76141" y="360927"/>
            <a:chExt cx="8176266" cy="5359571"/>
          </a:xfrm>
        </p:grpSpPr>
        <p:pic>
          <p:nvPicPr>
            <p:cNvPr id="1946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7" y="360927"/>
              <a:ext cx="128014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3" name="Picture 11"/>
            <p:cNvPicPr>
              <a:picLocks noChangeAspect="1" noChangeArrowheads="1"/>
            </p:cNvPicPr>
            <p:nvPr/>
          </p:nvPicPr>
          <p:blipFill>
            <a:blip r:embed="rId3"/>
            <a:srcRect b="6079"/>
            <a:stretch>
              <a:fillRect/>
            </a:stretch>
          </p:blipFill>
          <p:spPr bwMode="auto">
            <a:xfrm>
              <a:off x="-610" y="2541860"/>
              <a:ext cx="1224135" cy="1053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534" y="4731808"/>
              <a:ext cx="1280142" cy="98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65" name="Прямоугольник 6"/>
            <p:cNvSpPr>
              <a:spLocks noChangeArrowheads="1"/>
            </p:cNvSpPr>
            <p:nvPr/>
          </p:nvSpPr>
          <p:spPr bwMode="auto">
            <a:xfrm>
              <a:off x="56166" y="1412777"/>
              <a:ext cx="1873574" cy="116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latin typeface="Times New Roman" pitchFamily="18" charset="0"/>
                  <a:cs typeface="Times New Roman" pitchFamily="18" charset="0"/>
                </a:rPr>
                <a:t>Қарсылық білдірмеңіз, </a:t>
              </a:r>
            </a:p>
            <a:p>
              <a:pPr eaLnBrk="1" hangingPunct="1"/>
              <a:r>
                <a:rPr lang="kk-KZ" altLang="ru-RU" sz="1400" b="1">
                  <a:latin typeface="Times New Roman" pitchFamily="18" charset="0"/>
                  <a:cs typeface="Times New Roman" pitchFamily="18" charset="0"/>
                </a:rPr>
                <a:t>барлық </a:t>
              </a:r>
            </a:p>
            <a:p>
              <a:pPr eaLnBrk="1" hangingPunct="1"/>
              <a:r>
                <a:rPr lang="kk-KZ" altLang="ru-RU" sz="1400" b="1">
                  <a:latin typeface="Times New Roman" pitchFamily="18" charset="0"/>
                  <a:cs typeface="Times New Roman" pitchFamily="18" charset="0"/>
                </a:rPr>
                <a:t>талаптарды орындаңыз</a:t>
              </a:r>
              <a:endParaRPr lang="ru-RU" alt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6" name="Прямоугольник 7"/>
            <p:cNvSpPr>
              <a:spLocks noChangeArrowheads="1"/>
            </p:cNvSpPr>
            <p:nvPr/>
          </p:nvSpPr>
          <p:spPr bwMode="auto">
            <a:xfrm>
              <a:off x="-76141" y="3562305"/>
              <a:ext cx="1837927" cy="1169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Келіссөзге араласпаңыз, </a:t>
              </a:r>
            </a:p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оны өз еркіңізбен жүргізуге тырыспаңыз</a:t>
              </a:r>
              <a:endPara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7" name="Прямоугольник 8"/>
            <p:cNvSpPr>
              <a:spLocks noChangeArrowheads="1"/>
            </p:cNvSpPr>
            <p:nvPr/>
          </p:nvSpPr>
          <p:spPr bwMode="auto">
            <a:xfrm>
              <a:off x="1763687" y="404664"/>
              <a:ext cx="4824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Егер Сізді кепілге алса</a:t>
              </a:r>
              <a:endPara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46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0952" y="1412776"/>
              <a:ext cx="984944" cy="194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9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3689" y="941330"/>
              <a:ext cx="1485056" cy="94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70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64982" y="1288589"/>
              <a:ext cx="1152128" cy="192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71" name="Прямоугольник 12"/>
            <p:cNvSpPr>
              <a:spLocks noChangeArrowheads="1"/>
            </p:cNvSpPr>
            <p:nvPr/>
          </p:nvSpPr>
          <p:spPr bwMode="auto">
            <a:xfrm>
              <a:off x="3527851" y="1933699"/>
              <a:ext cx="3250079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kk-KZ" altLang="ru-RU" sz="1700" b="1">
                  <a:latin typeface="Times New Roman" pitchFamily="18" charset="0"/>
                  <a:cs typeface="Times New Roman" pitchFamily="18" charset="0"/>
                </a:rPr>
                <a:t>Террористер туралы көп нәрсені есте сақтауға тырысыңыз: олардың санын, қарулануын, дене бітімдерін, мінез-құлқын, акцентін, сөйлеу мәнерін және т.б</a:t>
              </a:r>
              <a:endParaRPr lang="ru-RU" altLang="ru-RU" sz="1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2" name="Прямоугольник 13"/>
            <p:cNvSpPr>
              <a:spLocks noChangeArrowheads="1"/>
            </p:cNvSpPr>
            <p:nvPr/>
          </p:nvSpPr>
          <p:spPr bwMode="auto">
            <a:xfrm>
              <a:off x="2487458" y="4071572"/>
              <a:ext cx="5377518" cy="35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700" b="1">
                  <a:latin typeface="Times New Roman" pitchFamily="18" charset="0"/>
                  <a:cs typeface="Times New Roman" pitchFamily="18" charset="0"/>
                </a:rPr>
                <a:t>        Шабуылдың басталу белгілері:</a:t>
              </a:r>
              <a:endParaRPr lang="ru-RU" altLang="ru-RU" sz="1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3" name="Прямоугольник 14"/>
            <p:cNvSpPr>
              <a:spLocks noChangeArrowheads="1"/>
            </p:cNvSpPr>
            <p:nvPr/>
          </p:nvSpPr>
          <p:spPr bwMode="auto">
            <a:xfrm>
              <a:off x="2086919" y="4508144"/>
              <a:ext cx="2113008" cy="73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Кенеттен пайда болған дыбыстар (жарылыс, сирена</a:t>
              </a:r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4" name="Прямоугольник 15"/>
            <p:cNvSpPr>
              <a:spLocks noChangeArrowheads="1"/>
            </p:cNvSpPr>
            <p:nvPr/>
          </p:nvSpPr>
          <p:spPr bwMode="auto">
            <a:xfrm>
              <a:off x="4688122" y="4487520"/>
              <a:ext cx="1919329" cy="73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Келіссөз барысында созылып кеткен іркіліс</a:t>
              </a:r>
            </a:p>
          </p:txBody>
        </p:sp>
        <p:pic>
          <p:nvPicPr>
            <p:cNvPr id="19475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12430" y="4327410"/>
              <a:ext cx="1487695" cy="125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60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1363" y="5176838"/>
            <a:ext cx="16240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Прямоугольник 18"/>
          <p:cNvSpPr>
            <a:spLocks noChangeArrowheads="1"/>
          </p:cNvSpPr>
          <p:nvPr/>
        </p:nvSpPr>
        <p:spPr bwMode="auto">
          <a:xfrm>
            <a:off x="3606800" y="5457825"/>
            <a:ext cx="4572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Шабуыл басталған жағдайда терезелер мен есіктерден алыс болуға тырысыңыз, қолыңызды желкеңізде ұстап жерге жатыңыз немесе отырыңыз, қолыңызда ешқандай зат болмауы тиіс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-15875" y="5224463"/>
            <a:ext cx="20050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пытайтесь бежать, если нет уверенности в успехе</a:t>
            </a: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Группа 11"/>
          <p:cNvGrpSpPr>
            <a:grpSpLocks/>
          </p:cNvGrpSpPr>
          <p:nvPr/>
        </p:nvGrpSpPr>
        <p:grpSpPr bwMode="auto">
          <a:xfrm>
            <a:off x="-12700" y="277813"/>
            <a:ext cx="8285163" cy="5402262"/>
            <a:chOff x="60646" y="365266"/>
            <a:chExt cx="8283758" cy="5401697"/>
          </a:xfrm>
        </p:grpSpPr>
        <p:pic>
          <p:nvPicPr>
            <p:cNvPr id="1843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068" y="365266"/>
              <a:ext cx="128014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9" name="Picture 11"/>
            <p:cNvPicPr>
              <a:picLocks noChangeAspect="1" noChangeArrowheads="1"/>
            </p:cNvPicPr>
            <p:nvPr/>
          </p:nvPicPr>
          <p:blipFill>
            <a:blip r:embed="rId3"/>
            <a:srcRect b="7069"/>
            <a:stretch>
              <a:fillRect/>
            </a:stretch>
          </p:blipFill>
          <p:spPr bwMode="auto">
            <a:xfrm>
              <a:off x="227165" y="2319436"/>
              <a:ext cx="1224135" cy="104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40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6887" y="4152641"/>
              <a:ext cx="1280142" cy="98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1" name="Прямоугольник 1"/>
            <p:cNvSpPr>
              <a:spLocks noChangeArrowheads="1"/>
            </p:cNvSpPr>
            <p:nvPr/>
          </p:nvSpPr>
          <p:spPr bwMode="auto">
            <a:xfrm>
              <a:off x="101466" y="1459069"/>
              <a:ext cx="1918587" cy="95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latin typeface="Times New Roman" pitchFamily="18" charset="0"/>
                  <a:cs typeface="Times New Roman" pitchFamily="18" charset="0"/>
                </a:rPr>
                <a:t>Не оказывайте сопротивления, выполняйте все требования</a:t>
              </a:r>
              <a:endParaRPr lang="ru-RU" altLang="ru-RU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Прямоугольник 3"/>
            <p:cNvSpPr>
              <a:spLocks noChangeArrowheads="1"/>
            </p:cNvSpPr>
            <p:nvPr/>
          </p:nvSpPr>
          <p:spPr bwMode="auto">
            <a:xfrm>
              <a:off x="60646" y="3271487"/>
              <a:ext cx="2000227" cy="95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Не вмешивайтесь в переговор, не старайтесь вести их самостоятельно</a:t>
              </a:r>
              <a:endPara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3" name="Прямоугольник 5"/>
            <p:cNvSpPr>
              <a:spLocks noChangeArrowheads="1"/>
            </p:cNvSpPr>
            <p:nvPr/>
          </p:nvSpPr>
          <p:spPr bwMode="auto">
            <a:xfrm>
              <a:off x="1763687" y="404664"/>
              <a:ext cx="4824537" cy="35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Если Вас захватили в заложники</a:t>
              </a:r>
              <a:endPara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44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0952" y="1412776"/>
              <a:ext cx="984944" cy="194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45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3689" y="941330"/>
              <a:ext cx="1485056" cy="94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46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64982" y="1288589"/>
              <a:ext cx="1152128" cy="192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7" name="Прямоугольник 6"/>
            <p:cNvSpPr>
              <a:spLocks noChangeArrowheads="1"/>
            </p:cNvSpPr>
            <p:nvPr/>
          </p:nvSpPr>
          <p:spPr bwMode="auto">
            <a:xfrm>
              <a:off x="3527851" y="1933699"/>
              <a:ext cx="3250079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kk-KZ" altLang="ru-RU" sz="1700" b="1">
                  <a:latin typeface="Times New Roman" pitchFamily="18" charset="0"/>
                  <a:cs typeface="Times New Roman" pitchFamily="18" charset="0"/>
                </a:rPr>
                <a:t>Постарайтесть запомнить как можно больше о террористах: их число, вооруженность, телосложение, темперамент, акцент, манеру речи и т.п.</a:t>
              </a:r>
              <a:endParaRPr lang="ru-RU" altLang="ru-RU" sz="1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8" name="Прямоугольник 7"/>
            <p:cNvSpPr>
              <a:spLocks noChangeArrowheads="1"/>
            </p:cNvSpPr>
            <p:nvPr/>
          </p:nvSpPr>
          <p:spPr bwMode="auto">
            <a:xfrm>
              <a:off x="2866890" y="4019551"/>
              <a:ext cx="537751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700" b="1">
                  <a:latin typeface="Times New Roman" pitchFamily="18" charset="0"/>
                  <a:cs typeface="Times New Roman" pitchFamily="18" charset="0"/>
                </a:rPr>
                <a:t>Признаки начала штурма:</a:t>
              </a:r>
              <a:endParaRPr lang="ru-RU" altLang="ru-RU" sz="1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9" name="Прямоугольник 8"/>
            <p:cNvSpPr>
              <a:spLocks noChangeArrowheads="1"/>
            </p:cNvSpPr>
            <p:nvPr/>
          </p:nvSpPr>
          <p:spPr bwMode="auto">
            <a:xfrm>
              <a:off x="2002666" y="4508144"/>
              <a:ext cx="2112772" cy="52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Резко возникшие звуки </a:t>
              </a:r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(взрыв, сирена)</a:t>
              </a:r>
              <a:r>
                <a:rPr lang="kk-KZ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0" name="Прямоугольник 9"/>
            <p:cNvSpPr>
              <a:spLocks noChangeArrowheads="1"/>
            </p:cNvSpPr>
            <p:nvPr/>
          </p:nvSpPr>
          <p:spPr bwMode="auto">
            <a:xfrm>
              <a:off x="4423114" y="4508144"/>
              <a:ext cx="2447704" cy="52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Затянувшаяся пауза в ходе переговоров</a:t>
              </a:r>
            </a:p>
          </p:txBody>
        </p:sp>
        <p:pic>
          <p:nvPicPr>
            <p:cNvPr id="18451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56709" y="4508144"/>
              <a:ext cx="1487695" cy="125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6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1363" y="5176838"/>
            <a:ext cx="16240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700463" y="5695950"/>
            <a:ext cx="457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При начале штурма постарайтесь расположиться подальше от окон и дверей, лечь или сесть, сложив руки на затылке, в руках не должно быть никаких предметов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273-бап. Терроризм акт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көр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неу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жалған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хабарлау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   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3816424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dirty="0"/>
              <a:t>     </a:t>
            </a:r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solidFill>
                  <a:schemeClr val="tx1"/>
                </a:solidFill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Дайындалып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терроризм акт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хабарлау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5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(13890000 </a:t>
            </a:r>
            <a:r>
              <a:rPr lang="ru-RU" sz="5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5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бес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шектеуге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айыруға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052513"/>
          <a:ext cx="8640763" cy="2276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98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Единая диспетчерская служба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Антитерро-ристическая «Горячая линия»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Скорая медицинская</a:t>
                      </a:r>
                      <a:r>
                        <a:rPr lang="kk-KZ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4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1441" marR="91441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91" name="Рисунок 18" descr="скорая помощь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63" y="3716338"/>
            <a:ext cx="2446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Рисунок 15" descr="экстр.служб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00450"/>
            <a:ext cx="20716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Рисунок 16" descr="полиц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6322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Рисунок 19" descr="180px-Coat_of_arms_knb1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750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273. Заведомо ложное сообщение об акте терроризма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381642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     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Заведомо ложное сообщение </a:t>
            </a:r>
          </a:p>
          <a:p>
            <a:pPr fontAlgn="base"/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готовящемся акте терроризма –</a:t>
            </a:r>
          </a:p>
          <a:p>
            <a:pPr fontAlgn="base"/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наказывается штрафом в размере до </a:t>
            </a:r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 тысяч </a:t>
            </a:r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МРП </a:t>
            </a:r>
            <a:r>
              <a:rPr lang="ru-RU" sz="5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(1389000 тенге) </a:t>
            </a:r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исправительными работами в том же размере, либо ограничением свободы на срок до пяти лет, либо лишением свободы на тот же срок.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3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актісін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болғызбауға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кесуге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көмектескен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685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Терроризм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актісін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болғызбауға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кесуге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көмектескен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хабарлаған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сыйақы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төлейді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   750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(2083500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АЕК-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(2778000 тенге)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АЕК-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7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1470025"/>
          </a:xfrm>
        </p:spPr>
        <p:txBody>
          <a:bodyPr>
            <a:noAutofit/>
          </a:bodyPr>
          <a:lstStyle/>
          <a:p>
            <a:pPr fontAlgn="base"/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«Об утверждении Правил установления и выплаты вознаграждения за информацию, которая помогла предотвратить или пресечь акт терроризма»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Постановление Правительства Республики Казахстан от 9 ноября 2016 года № 685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Лицам, сообщившим информацию, которая помогла предотвратить или пресечь акт терроризма, уполномоченным органом выплачивается вознаграждение.</a:t>
            </a: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   от  750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(2083500 тенге)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МРП </a:t>
            </a: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1000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(2778000 тенге)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МРП.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107950" y="93663"/>
            <a:ext cx="4214813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ЕГЕР </a:t>
            </a:r>
          </a:p>
          <a:p>
            <a:pPr algn="ctr"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актісі көшеде орын алса</a:t>
            </a:r>
          </a:p>
          <a:p>
            <a:pPr eaLnBrk="1" hangingPunct="1"/>
            <a:endParaRPr lang="kk-KZ" altLang="ru-RU" sz="1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Жарылыс болған жерге жақындамаңыз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Оқиға болған жерден аулақ болуға тырысыңыз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Дереу жерге жатып, басыңызды қолмен жабыңыз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» телефоны арқылы полицияға хабарлаңыз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Зардап шеккендерге көмектесіңіз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Электр желілерінің құлауынан абайлаңыз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Көп қабатты ғимараттардан аулақ болыңыз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Құқық қорғау органдары келгеннен кейін сізге мәлім болған фактілерді хабарлаңыз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867025"/>
            <a:ext cx="493236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211263"/>
            <a:ext cx="49323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7950" y="225425"/>
            <a:ext cx="4524375" cy="647700"/>
          </a:xfrm>
        </p:spPr>
        <p:txBody>
          <a:bodyPr/>
          <a:lstStyle/>
          <a:p>
            <a:pPr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br>
              <a:rPr lang="en-US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 терроризма произошел на улице</a:t>
            </a:r>
            <a:endParaRPr lang="ru-RU" altLang="ru-RU" sz="1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513"/>
            <a:ext cx="4319588" cy="5616575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приближайтесь к месту взрыва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держаться подальше от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 происшествия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Немедленно ложитесь на землю,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прикройте голову руками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Сообщите в полицию по телефону «102»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Помогайте пострадавшим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Остерегайтесь падения линий электропередач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Держитесь подальше от многоэтажных зданий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прибытии правоохранительных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сообщите об известных вам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фактах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867025"/>
            <a:ext cx="493236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211263"/>
            <a:ext cx="49323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36004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ЕГЕР 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актісі 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ғимараттың ішінде орын алса</a:t>
            </a:r>
          </a:p>
          <a:p>
            <a:pPr eaLnBrk="1" hangingPunct="1"/>
            <a:endParaRPr lang="ru-RU" altLang="ru-RU" sz="17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Дереу еденге жатып, басыңызды </a:t>
            </a:r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қолыңызбен</a:t>
            </a:r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 жабыңыз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Терезелер мен шкафтардан аулақ болыңыз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Жүгірмеңіз, лифтіні пайдаланбаңыз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Қабырғалардан және басқа да шынымен қапталған заттардан аулақ болыңыз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Есік ойығына, көтергіш қабырғаларға жақын болуға тырысыңыз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0"/>
            <a:ext cx="48196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07950" y="260350"/>
            <a:ext cx="3671888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 терроризма 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произошел внутри здания </a:t>
            </a:r>
          </a:p>
          <a:p>
            <a:pPr eaLnBrk="1" hangingPunct="1"/>
            <a:endParaRPr lang="ru-RU" altLang="ru-RU" sz="17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Немедленно ложитесь на пол, закройте голову руками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Держитесь подальше от окон и шкафов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бегите, не пользуйтесь лифтом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Держитесь подальше от стен и иных предметов со стеклянным покрытием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Старайтесь держаться ближе к дверным проемам, несущим стенам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0"/>
            <a:ext cx="481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5288" y="490538"/>
            <a:ext cx="36433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ЕГЕР </a:t>
            </a:r>
          </a:p>
          <a:p>
            <a:pPr algn="ctr"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 атыс</a:t>
            </a:r>
          </a:p>
          <a:p>
            <a:pPr algn="ctr"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дыбысын естісеңіз</a:t>
            </a:r>
            <a:endParaRPr lang="ru-RU" altLang="ru-RU" sz="1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Терезеге, есікке жақындамаңыз, терезе және есік ойығында      тұрмаңыз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Атыс дыбысы естілген көшеге қарайтын бөлмеге кірмеңіз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» телефоны арқылы полицияға хабарлаңыз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Бөгде адамдарға есік ашпаңыз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Көшеге шықпаңыз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5" name="Группа 1"/>
          <p:cNvGrpSpPr>
            <a:grpSpLocks/>
          </p:cNvGrpSpPr>
          <p:nvPr/>
        </p:nvGrpSpPr>
        <p:grpSpPr bwMode="auto">
          <a:xfrm>
            <a:off x="4214813" y="490538"/>
            <a:ext cx="4746625" cy="6072187"/>
            <a:chOff x="4214813" y="571500"/>
            <a:chExt cx="4746625" cy="6072188"/>
          </a:xfrm>
        </p:grpSpPr>
        <p:graphicFrame>
          <p:nvGraphicFramePr>
            <p:cNvPr id="8196" name="Object 62"/>
            <p:cNvGraphicFramePr>
              <a:graphicFrameLocks noChangeAspect="1"/>
            </p:cNvGraphicFramePr>
            <p:nvPr/>
          </p:nvGraphicFramePr>
          <p:xfrm>
            <a:off x="4357688" y="3071813"/>
            <a:ext cx="3000375" cy="138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CorelDRAW" r:id="rId3" imgW="7212600" imgH="3332160" progId="">
                    <p:embed/>
                  </p:oleObj>
                </mc:Choice>
                <mc:Fallback>
                  <p:oleObj name="CorelDRAW" r:id="rId3" imgW="7212600" imgH="3332160" progId="">
                    <p:embed/>
                    <p:pic>
                      <p:nvPicPr>
                        <p:cNvPr id="8196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8" y="3071813"/>
                          <a:ext cx="3000375" cy="138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7" name="Рисунок 20" descr="дверь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38" y="571500"/>
              <a:ext cx="3005137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Рисунок 21" descr="окно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8063" y="642938"/>
              <a:ext cx="16033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Рисунок 22" descr="прохода нет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4813" y="714375"/>
              <a:ext cx="18573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Рисунок 23" descr="police-icon-2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15125" y="4435475"/>
              <a:ext cx="2160588" cy="206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Рисунок 24" descr="phon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72000" y="4714875"/>
              <a:ext cx="1928813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5"/>
          <p:cNvGrpSpPr>
            <a:grpSpLocks/>
          </p:cNvGrpSpPr>
          <p:nvPr/>
        </p:nvGrpSpPr>
        <p:grpSpPr bwMode="auto">
          <a:xfrm>
            <a:off x="4214813" y="490538"/>
            <a:ext cx="4746625" cy="6072187"/>
            <a:chOff x="4214813" y="571500"/>
            <a:chExt cx="4746625" cy="6072188"/>
          </a:xfrm>
        </p:grpSpPr>
        <p:graphicFrame>
          <p:nvGraphicFramePr>
            <p:cNvPr id="9220" name="Object 62"/>
            <p:cNvGraphicFramePr>
              <a:graphicFrameLocks noChangeAspect="1"/>
            </p:cNvGraphicFramePr>
            <p:nvPr/>
          </p:nvGraphicFramePr>
          <p:xfrm>
            <a:off x="4357688" y="3071813"/>
            <a:ext cx="3000375" cy="138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CorelDRAW" r:id="rId3" imgW="7212600" imgH="3332160" progId="">
                    <p:embed/>
                  </p:oleObj>
                </mc:Choice>
                <mc:Fallback>
                  <p:oleObj name="CorelDRAW" r:id="rId3" imgW="7212600" imgH="3332160" progId="">
                    <p:embed/>
                    <p:pic>
                      <p:nvPicPr>
                        <p:cNvPr id="922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8" y="3071813"/>
                          <a:ext cx="3000375" cy="1385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21" name="Рисунок 20" descr="дверь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38" y="571500"/>
              <a:ext cx="3005137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Рисунок 21" descr="окно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8063" y="642938"/>
              <a:ext cx="16033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Рисунок 22" descr="прохода нет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4813" y="714375"/>
              <a:ext cx="18573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Рисунок 23" descr="police-icon-2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15125" y="4435475"/>
              <a:ext cx="2160588" cy="206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Рисунок 24" descr="phon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72000" y="4714875"/>
              <a:ext cx="1928813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Прямоугольник 12"/>
          <p:cNvSpPr>
            <a:spLocks noChangeArrowheads="1"/>
          </p:cNvSpPr>
          <p:nvPr/>
        </p:nvSpPr>
        <p:spPr bwMode="auto">
          <a:xfrm>
            <a:off x="250825" y="333375"/>
            <a:ext cx="36004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7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услышали </a:t>
            </a:r>
          </a:p>
          <a:p>
            <a:pPr algn="ctr" eaLnBrk="1" hangingPunct="1"/>
            <a:r>
              <a:rPr lang="ru-RU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выстрелов</a:t>
            </a:r>
          </a:p>
          <a:p>
            <a:pPr eaLnBrk="1" hangingPunct="1"/>
            <a:endParaRPr lang="ru-RU" altLang="ru-RU" sz="17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приближайтесь к окнам, дверям, не стойте у окон и в дверном проеме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заходите в комнату, выходящую на улицу с которой слышны выстрелы 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Сообщите в полицию на телефон «102»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открывайте двери посторонним людям</a:t>
            </a:r>
          </a:p>
          <a:p>
            <a:pPr eaLnBrk="1" hangingPunct="1"/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Не выходите на улицу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6063" y="117475"/>
            <a:ext cx="439737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1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Адамдар көп жиналатын орындағы теракт кезінде жүріп-тұру мінез-құлқы</a:t>
            </a:r>
          </a:p>
          <a:p>
            <a:pPr eaLnBrk="1" hangingPunct="1"/>
            <a:endParaRPr lang="kk-KZ" altLang="ru-RU" sz="1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Жиын топтан, адамдар топтарынан аулақ жүріңіз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Жалғыз жүруге тырысыңыз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Тұншығып қалмау үшін мойындағы галстукті </a:t>
            </a:r>
            <a:r>
              <a:rPr lang="kk-KZ" altLang="ru-RU" sz="1700" b="1" i="1">
                <a:latin typeface="Times New Roman" pitchFamily="18" charset="0"/>
                <a:cs typeface="Times New Roman" pitchFamily="18" charset="0"/>
              </a:rPr>
              <a:t>(шарфты, орамалды және т.б.) </a:t>
            </a:r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шешіңіз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Керексіз заттардан құтылыңыз 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Диафрагманы қорғау үшін шынтақтарыңызды бүгіп, қолдарыңызды денеге жақын ұстаңыз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Киіміңіздің барлық түймелерін салыңыз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Жиын топқа қарсы жүрмеңіз</a:t>
            </a:r>
          </a:p>
          <a:p>
            <a:pPr eaLnBrk="1" hangingPunct="1"/>
            <a:endParaRPr lang="kk-KZ" altLang="ru-RU" sz="17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1700" b="1">
                <a:latin typeface="Times New Roman" pitchFamily="18" charset="0"/>
                <a:cs typeface="Times New Roman" pitchFamily="18" charset="0"/>
              </a:rPr>
              <a:t>Құлап қалсаңыз, басыңызды қолмен қорғап және жерден тез тұруға тырысыңыз</a:t>
            </a:r>
            <a:endParaRPr lang="ru-RU" altLang="ru-RU" sz="17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3" name="Группа 1"/>
          <p:cNvGrpSpPr>
            <a:grpSpLocks/>
          </p:cNvGrpSpPr>
          <p:nvPr/>
        </p:nvGrpSpPr>
        <p:grpSpPr bwMode="auto">
          <a:xfrm>
            <a:off x="4572000" y="500063"/>
            <a:ext cx="4224338" cy="5773737"/>
            <a:chOff x="4572000" y="500063"/>
            <a:chExt cx="4224338" cy="5773737"/>
          </a:xfrm>
        </p:grpSpPr>
        <p:graphicFrame>
          <p:nvGraphicFramePr>
            <p:cNvPr id="10244" name="Object 66"/>
            <p:cNvGraphicFramePr>
              <a:graphicFrameLocks noChangeAspect="1"/>
            </p:cNvGraphicFramePr>
            <p:nvPr/>
          </p:nvGraphicFramePr>
          <p:xfrm>
            <a:off x="4572000" y="3000375"/>
            <a:ext cx="901700" cy="2662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CorelDRAW" r:id="rId3" imgW="628560" imgH="1855440" progId="">
                    <p:embed/>
                  </p:oleObj>
                </mc:Choice>
                <mc:Fallback>
                  <p:oleObj name="CorelDRAW" r:id="rId3" imgW="628560" imgH="1855440" progId="">
                    <p:embed/>
                    <p:pic>
                      <p:nvPicPr>
                        <p:cNvPr id="10244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000375"/>
                          <a:ext cx="901700" cy="2662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45" name="Рисунок 18" descr="толпа людей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500063"/>
              <a:ext cx="2071688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Рисунок 19" descr="запрет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6313" y="714375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Рисунок 20" descr="шарф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29313" y="4214813"/>
              <a:ext cx="2643187" cy="205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Рисунок 21" descr="очки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29313" y="3000375"/>
              <a:ext cx="2357437" cy="126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Рисунок 22" descr="Sports-Running-Man-icon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58000" y="571500"/>
              <a:ext cx="1938338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1180</Words>
  <Application>Microsoft Office PowerPoint</Application>
  <PresentationFormat>Экран (4:3)</PresentationFormat>
  <Paragraphs>254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ЕСЛИ  акт терроризма произошел на улице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Егер Сізге теракт қаупі туралы қоңырау немесе хат келіп түссе</vt:lpstr>
      <vt:lpstr>Презентация PowerPoint</vt:lpstr>
      <vt:lpstr>Қолдан жасалған жарылғыш құрылғыларды қалай тануға болады</vt:lpstr>
      <vt:lpstr>Как распознать самодельное взрывное устройство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273-бап. Терроризм актiсi туралы көрiнеу жалған хабарлау      </vt:lpstr>
      <vt:lpstr>Статья 273. Заведомо ложное сообщение об акте терроризма </vt:lpstr>
      <vt:lpstr>«Терроризм актісін болғызбауға немесе жолын кесуге көмектескен ақпарат үшін сыйақы белгілеу және төлеу қағидаларын бекіту туралы» Қазақстан Республикасы Үкіметінің 2016 жылғы  9 қарашадағы № 685 қаулысы</vt:lpstr>
      <vt:lpstr> «Об утверждении Правил установления и выплаты вознаграждения за информацию, которая помогла предотвратить или пресечь акт терроризма» Постановление Правительства Республики Казахстан от 9 ноября 2016 года № 685</vt:lpstr>
    </vt:vector>
  </TitlesOfParts>
  <Company>МОУ СОШ № 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Неизвестный пользователь</cp:lastModifiedBy>
  <cp:revision>414</cp:revision>
  <cp:lastPrinted>2018-04-23T08:09:12Z</cp:lastPrinted>
  <dcterms:created xsi:type="dcterms:W3CDTF">2010-04-03T08:55:55Z</dcterms:created>
  <dcterms:modified xsi:type="dcterms:W3CDTF">2020-12-01T13:50:00Z</dcterms:modified>
</cp:coreProperties>
</file>